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Roboto Slab" charset="1" panose="00000000000000000000"/>
      <p:regular r:id="rId19"/>
    </p:embeddedFont>
    <p:embeddedFont>
      <p:font typeface="Roboto Bold" charset="1" panose="02000000000000000000"/>
      <p:regular r:id="rId20"/>
    </p:embeddedFont>
    <p:embeddedFont>
      <p:font typeface="Roboto" charset="1" panose="02000000000000000000"/>
      <p:regular r:id="rId22"/>
    </p:embeddedFont>
    <p:embeddedFont>
      <p:font typeface="Roboto Slab Bold" charset="1" panose="000000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fonts/font22.fntdata" Type="http://schemas.openxmlformats.org/officeDocument/2006/relationships/font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fonts/font28.fntdata" Type="http://schemas.openxmlformats.org/officeDocument/2006/relationships/font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1.pn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2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CF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2675632"/>
            <a:ext cx="9445526" cy="862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257B8"/>
                </a:solidFill>
                <a:latin typeface="Roboto Slab"/>
                <a:ea typeface="Roboto Slab"/>
                <a:cs typeface="Roboto Slab"/>
                <a:sym typeface="Roboto Slab"/>
              </a:rPr>
              <a:t>SMTP Lab using Python: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5644455"/>
            <a:ext cx="9445526" cy="2409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3"/>
              </a:lnSpc>
            </a:pPr>
            <a:r>
              <a:rPr lang="en-US" sz="2987" b="true">
                <a:solidFill>
                  <a:srgbClr val="15213F"/>
                </a:solidFill>
                <a:latin typeface="Roboto Bold"/>
                <a:ea typeface="Roboto Bold"/>
                <a:cs typeface="Roboto Bold"/>
                <a:sym typeface="Roboto Bold"/>
              </a:rPr>
              <a:t>Udita Sarkar Chandrabindu</a:t>
            </a:r>
          </a:p>
          <a:p>
            <a:pPr algn="l">
              <a:lnSpc>
                <a:spcPts val="4863"/>
              </a:lnSpc>
            </a:pPr>
            <a:r>
              <a:rPr lang="en-US" sz="2987" b="true">
                <a:solidFill>
                  <a:srgbClr val="15213F"/>
                </a:solidFill>
                <a:latin typeface="Roboto Bold"/>
                <a:ea typeface="Roboto Bold"/>
                <a:cs typeface="Roboto Bold"/>
                <a:sym typeface="Roboto Bold"/>
              </a:rPr>
              <a:t>Id-2102006 Ref-10133</a:t>
            </a:r>
          </a:p>
          <a:p>
            <a:pPr algn="l">
              <a:lnSpc>
                <a:spcPts val="4863"/>
              </a:lnSpc>
            </a:pPr>
            <a:r>
              <a:rPr lang="en-US" sz="2987" b="true">
                <a:solidFill>
                  <a:srgbClr val="15213F"/>
                </a:solidFill>
                <a:latin typeface="Roboto Bold"/>
                <a:ea typeface="Roboto Bold"/>
                <a:cs typeface="Roboto Bold"/>
                <a:sym typeface="Roboto Bold"/>
              </a:rPr>
              <a:t>Course Code-CCE 314</a:t>
            </a:r>
          </a:p>
          <a:p>
            <a:pPr algn="l">
              <a:lnSpc>
                <a:spcPts val="4865"/>
              </a:lnSpc>
            </a:pPr>
            <a:r>
              <a:rPr lang="en-US" sz="2987" b="true">
                <a:solidFill>
                  <a:srgbClr val="15213F"/>
                </a:solidFill>
                <a:latin typeface="Roboto Bold"/>
                <a:ea typeface="Roboto Bold"/>
                <a:cs typeface="Roboto Bold"/>
                <a:sym typeface="Roboto Bold"/>
              </a:rPr>
              <a:t>Semester- 5h semster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CF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2347169"/>
            <a:ext cx="9445526" cy="1164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53"/>
              </a:lnSpc>
            </a:pPr>
            <a:r>
              <a:rPr lang="en-US" sz="7500" b="true">
                <a:solidFill>
                  <a:srgbClr val="3257B8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Thank You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850237" y="6252716"/>
            <a:ext cx="9445526" cy="1658391"/>
            <a:chOff x="0" y="0"/>
            <a:chExt cx="12594035" cy="221118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594082" cy="2211197"/>
            </a:xfrm>
            <a:custGeom>
              <a:avLst/>
              <a:gdLst/>
              <a:ahLst/>
              <a:cxnLst/>
              <a:rect r="r" b="b" t="t" l="l"/>
              <a:pathLst>
                <a:path h="2211197" w="1259408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5400"/>
                    <a:pt x="12594082" y="56769"/>
                  </a:cubicBezTo>
                  <a:lnTo>
                    <a:pt x="12594082" y="2154428"/>
                  </a:lnTo>
                  <a:cubicBezTo>
                    <a:pt x="12594082" y="2185797"/>
                    <a:pt x="12568682" y="2211197"/>
                    <a:pt x="12537313" y="2211197"/>
                  </a:cubicBezTo>
                  <a:lnTo>
                    <a:pt x="56769" y="2211197"/>
                  </a:lnTo>
                  <a:cubicBezTo>
                    <a:pt x="25400" y="2211197"/>
                    <a:pt x="0" y="2185797"/>
                    <a:pt x="0" y="2154428"/>
                  </a:cubicBezTo>
                  <a:close/>
                </a:path>
              </a:pathLst>
            </a:custGeom>
            <a:solidFill>
              <a:srgbClr val="C3CFE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8133755" y="6682829"/>
            <a:ext cx="354360" cy="283518"/>
            <a:chOff x="0" y="0"/>
            <a:chExt cx="472480" cy="378023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472440" cy="378079"/>
            </a:xfrm>
            <a:custGeom>
              <a:avLst/>
              <a:gdLst/>
              <a:ahLst/>
              <a:cxnLst/>
              <a:rect r="r" b="b" t="t" l="l"/>
              <a:pathLst>
                <a:path h="378079" w="472440">
                  <a:moveTo>
                    <a:pt x="0" y="0"/>
                  </a:moveTo>
                  <a:lnTo>
                    <a:pt x="472440" y="0"/>
                  </a:lnTo>
                  <a:lnTo>
                    <a:pt x="472440" y="378079"/>
                  </a:lnTo>
                  <a:lnTo>
                    <a:pt x="0" y="37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670" r="-8" b="-655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8771633" y="6340376"/>
            <a:ext cx="8240614" cy="1192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13"/>
              </a:lnSpc>
            </a:pPr>
            <a:r>
              <a:rPr lang="en-US" sz="6087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Any Question?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CF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18288000" cy="3544044"/>
            <a:chOff x="0" y="0"/>
            <a:chExt cx="24384000" cy="4725392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4384000" cy="4725416"/>
            </a:xfrm>
            <a:custGeom>
              <a:avLst/>
              <a:gdLst/>
              <a:ahLst/>
              <a:cxnLst/>
              <a:rect r="r" b="b" t="t" l="l"/>
              <a:pathLst>
                <a:path h="4725416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" t="0" r="-1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7" y="5560367"/>
            <a:ext cx="10638086" cy="862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257B8"/>
                </a:solidFill>
                <a:latin typeface="Roboto Slab"/>
                <a:ea typeface="Roboto Slab"/>
                <a:cs typeface="Roboto Slab"/>
                <a:sym typeface="Roboto Slab"/>
              </a:rPr>
              <a:t>Project Overview: Email System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6795344"/>
            <a:ext cx="16303526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The core objective is to build a functional SMTP email client and server. The client composes and sends emails, while the server processes and delivers them to the recipient's mailbox. This hands-on experience clarifies the architecture behind everyday email exchanges.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BFCF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802630"/>
            <a:ext cx="12825264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257B8"/>
                </a:solidFill>
                <a:latin typeface="Roboto Slab"/>
                <a:ea typeface="Roboto Slab"/>
                <a:cs typeface="Roboto Slab"/>
                <a:sym typeface="Roboto Slab"/>
              </a:rPr>
              <a:t>Sample Workflow: From Send to Inbox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92238" y="2274689"/>
            <a:ext cx="1417588" cy="1701105"/>
            <a:chOff x="0" y="0"/>
            <a:chExt cx="1890117" cy="2268140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1890141" cy="2268093"/>
            </a:xfrm>
            <a:custGeom>
              <a:avLst/>
              <a:gdLst/>
              <a:ahLst/>
              <a:cxnLst/>
              <a:rect r="r" b="b" t="t" l="l"/>
              <a:pathLst>
                <a:path h="2268093" w="1890141">
                  <a:moveTo>
                    <a:pt x="0" y="0"/>
                  </a:moveTo>
                  <a:lnTo>
                    <a:pt x="1890141" y="0"/>
                  </a:lnTo>
                  <a:lnTo>
                    <a:pt x="1890141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55" r="1" b="-58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2693342" y="2539156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5213F"/>
                </a:solidFill>
                <a:latin typeface="Roboto Slab"/>
                <a:ea typeface="Roboto Slab"/>
                <a:cs typeface="Roboto Slab"/>
                <a:sym typeface="Roboto Slab"/>
              </a:rPr>
              <a:t>Server Activation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93342" y="3075980"/>
            <a:ext cx="1460242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Begin by running the SMTP server script, which then awaits incoming email messages.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992238" y="3975795"/>
            <a:ext cx="1417588" cy="2087315"/>
            <a:chOff x="0" y="0"/>
            <a:chExt cx="1890117" cy="2783087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1890141" cy="2783078"/>
            </a:xfrm>
            <a:custGeom>
              <a:avLst/>
              <a:gdLst/>
              <a:ahLst/>
              <a:cxnLst/>
              <a:rect r="r" b="b" t="t" l="l"/>
              <a:pathLst>
                <a:path h="2783078" w="1890141">
                  <a:moveTo>
                    <a:pt x="0" y="0"/>
                  </a:moveTo>
                  <a:lnTo>
                    <a:pt x="1890141" y="0"/>
                  </a:lnTo>
                  <a:lnTo>
                    <a:pt x="1890141" y="2783078"/>
                  </a:lnTo>
                  <a:lnTo>
                    <a:pt x="0" y="2783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89" t="0" r="-88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2693342" y="4240262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5213F"/>
                </a:solidFill>
                <a:latin typeface="Roboto Slab"/>
                <a:ea typeface="Roboto Slab"/>
                <a:cs typeface="Roboto Slab"/>
                <a:sym typeface="Roboto Slab"/>
              </a:rPr>
              <a:t>Client Sends Email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693342" y="4777085"/>
            <a:ext cx="14602420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The client script is executed, providing server details, sender, recipients, subject, and message body. The email is dispatched.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992238" y="6063109"/>
            <a:ext cx="1417588" cy="1701105"/>
            <a:chOff x="0" y="0"/>
            <a:chExt cx="1890117" cy="2268140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1890141" cy="2268093"/>
            </a:xfrm>
            <a:custGeom>
              <a:avLst/>
              <a:gdLst/>
              <a:ahLst/>
              <a:cxnLst/>
              <a:rect r="r" b="b" t="t" l="l"/>
              <a:pathLst>
                <a:path h="2268093" w="1890141">
                  <a:moveTo>
                    <a:pt x="0" y="0"/>
                  </a:moveTo>
                  <a:lnTo>
                    <a:pt x="1890141" y="0"/>
                  </a:lnTo>
                  <a:lnTo>
                    <a:pt x="1890141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55" r="1" b="-58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2693342" y="6327576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5213F"/>
                </a:solidFill>
                <a:latin typeface="Roboto Slab"/>
                <a:ea typeface="Roboto Slab"/>
                <a:cs typeface="Roboto Slab"/>
                <a:sym typeface="Roboto Slab"/>
              </a:rPr>
              <a:t>Server Processing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693342" y="6864400"/>
            <a:ext cx="1460242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The server receives the email, processes its contents, and initiates the delivery procedure.</a:t>
            </a:r>
          </a:p>
        </p:txBody>
      </p: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992238" y="7764215"/>
            <a:ext cx="1417588" cy="1701105"/>
            <a:chOff x="0" y="0"/>
            <a:chExt cx="1890117" cy="2268140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1890141" cy="2268093"/>
            </a:xfrm>
            <a:custGeom>
              <a:avLst/>
              <a:gdLst/>
              <a:ahLst/>
              <a:cxnLst/>
              <a:rect r="r" b="b" t="t" l="l"/>
              <a:pathLst>
                <a:path h="2268093" w="1890141">
                  <a:moveTo>
                    <a:pt x="0" y="0"/>
                  </a:moveTo>
                  <a:lnTo>
                    <a:pt x="1890141" y="0"/>
                  </a:lnTo>
                  <a:lnTo>
                    <a:pt x="1890141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55" r="1" b="-58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2693342" y="8028682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5213F"/>
                </a:solidFill>
                <a:latin typeface="Roboto Slab"/>
                <a:ea typeface="Roboto Slab"/>
                <a:cs typeface="Roboto Slab"/>
                <a:sym typeface="Roboto Slab"/>
              </a:rPr>
              <a:t>Mailbox Delivery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693342" y="8565505"/>
            <a:ext cx="1460242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Finally, the server delivers the email to the recipient's designated mailbox.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2704854" y="3206349"/>
            <a:ext cx="15425188" cy="10287000"/>
            <a:chOff x="0" y="0"/>
            <a:chExt cx="20566918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566918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66918">
                  <a:moveTo>
                    <a:pt x="0" y="0"/>
                  </a:moveTo>
                  <a:lnTo>
                    <a:pt x="20566918" y="0"/>
                  </a:lnTo>
                  <a:lnTo>
                    <a:pt x="20566918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3"/>
              <a:stretch>
                <a:fillRect l="0" t="-4662" r="0" b="-4662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02047" y="680145"/>
            <a:ext cx="9515401" cy="798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5062">
                <a:solidFill>
                  <a:srgbClr val="3257B8"/>
                </a:solidFill>
                <a:latin typeface="Roboto Slab"/>
                <a:ea typeface="Roboto Slab"/>
                <a:cs typeface="Roboto Slab"/>
                <a:sym typeface="Roboto Slab"/>
              </a:rPr>
              <a:t>Component 1: The SMTP Server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02047" y="2046834"/>
            <a:ext cx="7927627" cy="1322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The server acts as the mail hub, diligently listening for incoming emails from clients. It processes each message, ensuring it reaches its intended destination.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8131263" y="2367706"/>
            <a:ext cx="13314381" cy="8622065"/>
            <a:chOff x="0" y="0"/>
            <a:chExt cx="22477595" cy="145559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477595" cy="14555936"/>
            </a:xfrm>
            <a:custGeom>
              <a:avLst/>
              <a:gdLst/>
              <a:ahLst/>
              <a:cxnLst/>
              <a:rect r="r" b="b" t="t" l="l"/>
              <a:pathLst>
                <a:path h="14555936" w="22477595">
                  <a:moveTo>
                    <a:pt x="0" y="0"/>
                  </a:moveTo>
                  <a:lnTo>
                    <a:pt x="22477595" y="0"/>
                  </a:lnTo>
                  <a:lnTo>
                    <a:pt x="22477595" y="14555936"/>
                  </a:lnTo>
                  <a:lnTo>
                    <a:pt x="0" y="14555936"/>
                  </a:lnTo>
                  <a:close/>
                </a:path>
              </a:pathLst>
            </a:custGeom>
            <a:blipFill>
              <a:blip r:embed="rId3"/>
              <a:stretch>
                <a:fillRect l="0" t="-6715" r="0" b="-6715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489025"/>
            <a:ext cx="9445526" cy="1738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257B8"/>
                </a:solidFill>
                <a:latin typeface="Roboto Slab"/>
                <a:ea typeface="Roboto Slab"/>
                <a:cs typeface="Roboto Slab"/>
                <a:sym typeface="Roboto Slab"/>
              </a:rPr>
              <a:t>Component 2: The SMTP Client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5203" y="3749799"/>
            <a:ext cx="6716241" cy="2655243"/>
            <a:chOff x="0" y="0"/>
            <a:chExt cx="8954989" cy="354032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7988" y="25400"/>
              <a:ext cx="8918956" cy="3489452"/>
            </a:xfrm>
            <a:custGeom>
              <a:avLst/>
              <a:gdLst/>
              <a:ahLst/>
              <a:cxnLst/>
              <a:rect r="r" b="b" t="t" l="l"/>
              <a:pathLst>
                <a:path h="3489452" w="8918956">
                  <a:moveTo>
                    <a:pt x="0" y="243840"/>
                  </a:moveTo>
                  <a:cubicBezTo>
                    <a:pt x="0" y="109220"/>
                    <a:pt x="78158" y="0"/>
                    <a:pt x="174485" y="0"/>
                  </a:cubicBezTo>
                  <a:lnTo>
                    <a:pt x="8744471" y="0"/>
                  </a:lnTo>
                  <a:cubicBezTo>
                    <a:pt x="8840888" y="0"/>
                    <a:pt x="8918956" y="109220"/>
                    <a:pt x="8918956" y="243840"/>
                  </a:cubicBezTo>
                  <a:lnTo>
                    <a:pt x="8918956" y="3245612"/>
                  </a:lnTo>
                  <a:cubicBezTo>
                    <a:pt x="8918956" y="3380232"/>
                    <a:pt x="8840798" y="3489452"/>
                    <a:pt x="8744471" y="3489452"/>
                  </a:cubicBezTo>
                  <a:lnTo>
                    <a:pt x="174485" y="3489452"/>
                  </a:lnTo>
                  <a:cubicBezTo>
                    <a:pt x="78069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FBFCFE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954932" cy="3540252"/>
            </a:xfrm>
            <a:custGeom>
              <a:avLst/>
              <a:gdLst/>
              <a:ahLst/>
              <a:cxnLst/>
              <a:rect r="r" b="b" t="t" l="l"/>
              <a:pathLst>
                <a:path h="3540252" w="8954932">
                  <a:moveTo>
                    <a:pt x="0" y="269240"/>
                  </a:moveTo>
                  <a:cubicBezTo>
                    <a:pt x="0" y="120269"/>
                    <a:pt x="86343" y="0"/>
                    <a:pt x="192473" y="0"/>
                  </a:cubicBezTo>
                  <a:lnTo>
                    <a:pt x="8762459" y="0"/>
                  </a:lnTo>
                  <a:lnTo>
                    <a:pt x="8762459" y="25400"/>
                  </a:lnTo>
                  <a:lnTo>
                    <a:pt x="8762459" y="0"/>
                  </a:lnTo>
                  <a:cubicBezTo>
                    <a:pt x="8868589" y="0"/>
                    <a:pt x="8954932" y="120269"/>
                    <a:pt x="8954932" y="269240"/>
                  </a:cubicBezTo>
                  <a:lnTo>
                    <a:pt x="8936944" y="269240"/>
                  </a:lnTo>
                  <a:lnTo>
                    <a:pt x="8954932" y="269240"/>
                  </a:lnTo>
                  <a:lnTo>
                    <a:pt x="8954932" y="3271012"/>
                  </a:lnTo>
                  <a:lnTo>
                    <a:pt x="8936944" y="3271012"/>
                  </a:lnTo>
                  <a:lnTo>
                    <a:pt x="8954932" y="3271012"/>
                  </a:lnTo>
                  <a:cubicBezTo>
                    <a:pt x="8954932" y="3419983"/>
                    <a:pt x="8868589" y="3540252"/>
                    <a:pt x="8762459" y="3540252"/>
                  </a:cubicBezTo>
                  <a:lnTo>
                    <a:pt x="8762459" y="3514852"/>
                  </a:lnTo>
                  <a:lnTo>
                    <a:pt x="8762459" y="3540252"/>
                  </a:lnTo>
                  <a:lnTo>
                    <a:pt x="192473" y="3540252"/>
                  </a:lnTo>
                  <a:lnTo>
                    <a:pt x="192473" y="3514852"/>
                  </a:lnTo>
                  <a:lnTo>
                    <a:pt x="192473" y="3540252"/>
                  </a:lnTo>
                  <a:cubicBezTo>
                    <a:pt x="86343" y="3540252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17988" y="269240"/>
                  </a:lnTo>
                  <a:lnTo>
                    <a:pt x="0" y="269240"/>
                  </a:lnTo>
                  <a:moveTo>
                    <a:pt x="35976" y="269240"/>
                  </a:moveTo>
                  <a:lnTo>
                    <a:pt x="35976" y="3271012"/>
                  </a:lnTo>
                  <a:lnTo>
                    <a:pt x="17988" y="3271012"/>
                  </a:lnTo>
                  <a:lnTo>
                    <a:pt x="35976" y="3271012"/>
                  </a:lnTo>
                  <a:cubicBezTo>
                    <a:pt x="35976" y="3391408"/>
                    <a:pt x="105860" y="3489452"/>
                    <a:pt x="192473" y="3489452"/>
                  </a:cubicBezTo>
                  <a:lnTo>
                    <a:pt x="8762459" y="3489452"/>
                  </a:lnTo>
                  <a:cubicBezTo>
                    <a:pt x="8849072" y="3489452"/>
                    <a:pt x="8918956" y="3391408"/>
                    <a:pt x="8918956" y="3271012"/>
                  </a:cubicBezTo>
                  <a:lnTo>
                    <a:pt x="8918956" y="269240"/>
                  </a:lnTo>
                  <a:cubicBezTo>
                    <a:pt x="8918956" y="148844"/>
                    <a:pt x="8849072" y="50800"/>
                    <a:pt x="8762459" y="50800"/>
                  </a:cubicBezTo>
                  <a:lnTo>
                    <a:pt x="192473" y="50800"/>
                  </a:lnTo>
                  <a:lnTo>
                    <a:pt x="192473" y="25400"/>
                  </a:lnTo>
                  <a:lnTo>
                    <a:pt x="192473" y="50800"/>
                  </a:lnTo>
                  <a:cubicBezTo>
                    <a:pt x="105860" y="50800"/>
                    <a:pt x="35976" y="148844"/>
                    <a:pt x="35976" y="269240"/>
                  </a:cubicBezTo>
                  <a:close/>
                </a:path>
              </a:pathLst>
            </a:custGeom>
            <a:solidFill>
              <a:srgbClr val="CFD2D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954138" y="3705225"/>
            <a:ext cx="152400" cy="2617143"/>
            <a:chOff x="0" y="0"/>
            <a:chExt cx="203200" cy="3489523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203200" cy="3489579"/>
            </a:xfrm>
            <a:custGeom>
              <a:avLst/>
              <a:gdLst/>
              <a:ahLst/>
              <a:cxnLst/>
              <a:rect r="r" b="b" t="t" l="l"/>
              <a:pathLst>
                <a:path h="3489579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3489579"/>
                  </a:lnTo>
                  <a:lnTo>
                    <a:pt x="0" y="34895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42" r="0" b="-41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28155" y="4007792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5213F"/>
                </a:solidFill>
                <a:latin typeface="Roboto Slab"/>
                <a:ea typeface="Roboto Slab"/>
                <a:cs typeface="Roboto Slab"/>
                <a:sym typeface="Roboto Slab"/>
              </a:rPr>
              <a:t>Composing Emails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8155" y="4544615"/>
            <a:ext cx="5023592" cy="1766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The client is your interface for crafting messages, implement features to define the sender, recipient(s), subject, and the email body.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73188" y="6586835"/>
            <a:ext cx="6716241" cy="2211140"/>
            <a:chOff x="0" y="0"/>
            <a:chExt cx="8954989" cy="294818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7988" y="25400"/>
              <a:ext cx="8919046" cy="2897378"/>
            </a:xfrm>
            <a:custGeom>
              <a:avLst/>
              <a:gdLst/>
              <a:ahLst/>
              <a:cxnLst/>
              <a:rect r="r" b="b" t="t" l="l"/>
              <a:pathLst>
                <a:path h="2897378" w="8919046">
                  <a:moveTo>
                    <a:pt x="0" y="243840"/>
                  </a:moveTo>
                  <a:cubicBezTo>
                    <a:pt x="0" y="109220"/>
                    <a:pt x="78338" y="0"/>
                    <a:pt x="175024" y="0"/>
                  </a:cubicBezTo>
                  <a:lnTo>
                    <a:pt x="8744021" y="0"/>
                  </a:lnTo>
                  <a:cubicBezTo>
                    <a:pt x="8840708" y="0"/>
                    <a:pt x="8919046" y="109220"/>
                    <a:pt x="8919046" y="243840"/>
                  </a:cubicBezTo>
                  <a:lnTo>
                    <a:pt x="8919046" y="2653538"/>
                  </a:lnTo>
                  <a:cubicBezTo>
                    <a:pt x="8919046" y="2788158"/>
                    <a:pt x="8840708" y="2897378"/>
                    <a:pt x="8744021" y="2897378"/>
                  </a:cubicBezTo>
                  <a:lnTo>
                    <a:pt x="175024" y="2897378"/>
                  </a:lnTo>
                  <a:cubicBezTo>
                    <a:pt x="78338" y="2897378"/>
                    <a:pt x="0" y="2788158"/>
                    <a:pt x="0" y="2653538"/>
                  </a:cubicBezTo>
                  <a:close/>
                </a:path>
              </a:pathLst>
            </a:custGeom>
            <a:solidFill>
              <a:srgbClr val="FBFCFE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955036" cy="2948178"/>
            </a:xfrm>
            <a:custGeom>
              <a:avLst/>
              <a:gdLst/>
              <a:ahLst/>
              <a:cxnLst/>
              <a:rect r="r" b="b" t="t" l="l"/>
              <a:pathLst>
                <a:path h="2948178" w="8955036">
                  <a:moveTo>
                    <a:pt x="0" y="269240"/>
                  </a:moveTo>
                  <a:cubicBezTo>
                    <a:pt x="0" y="120269"/>
                    <a:pt x="86613" y="0"/>
                    <a:pt x="193012" y="0"/>
                  </a:cubicBezTo>
                  <a:lnTo>
                    <a:pt x="8762009" y="0"/>
                  </a:lnTo>
                  <a:lnTo>
                    <a:pt x="8762009" y="25400"/>
                  </a:lnTo>
                  <a:lnTo>
                    <a:pt x="8762009" y="0"/>
                  </a:lnTo>
                  <a:cubicBezTo>
                    <a:pt x="8868409" y="0"/>
                    <a:pt x="8955036" y="120269"/>
                    <a:pt x="8955036" y="269240"/>
                  </a:cubicBezTo>
                  <a:lnTo>
                    <a:pt x="8937034" y="269240"/>
                  </a:lnTo>
                  <a:lnTo>
                    <a:pt x="8955036" y="269240"/>
                  </a:lnTo>
                  <a:lnTo>
                    <a:pt x="8955036" y="2678938"/>
                  </a:lnTo>
                  <a:lnTo>
                    <a:pt x="8937034" y="2678938"/>
                  </a:lnTo>
                  <a:lnTo>
                    <a:pt x="8955036" y="2678938"/>
                  </a:lnTo>
                  <a:cubicBezTo>
                    <a:pt x="8955036" y="2827909"/>
                    <a:pt x="8868409" y="2948178"/>
                    <a:pt x="8762009" y="2948178"/>
                  </a:cubicBezTo>
                  <a:lnTo>
                    <a:pt x="8762009" y="2922778"/>
                  </a:lnTo>
                  <a:lnTo>
                    <a:pt x="8762009" y="2948178"/>
                  </a:lnTo>
                  <a:lnTo>
                    <a:pt x="193012" y="2948178"/>
                  </a:lnTo>
                  <a:lnTo>
                    <a:pt x="193012" y="2922778"/>
                  </a:lnTo>
                  <a:lnTo>
                    <a:pt x="193012" y="2948178"/>
                  </a:lnTo>
                  <a:cubicBezTo>
                    <a:pt x="86613" y="2948178"/>
                    <a:pt x="0" y="2827909"/>
                    <a:pt x="0" y="2678938"/>
                  </a:cubicBezTo>
                  <a:lnTo>
                    <a:pt x="0" y="269240"/>
                  </a:lnTo>
                  <a:lnTo>
                    <a:pt x="17988" y="269240"/>
                  </a:lnTo>
                  <a:lnTo>
                    <a:pt x="0" y="269240"/>
                  </a:lnTo>
                  <a:moveTo>
                    <a:pt x="35976" y="269240"/>
                  </a:moveTo>
                  <a:lnTo>
                    <a:pt x="35976" y="2678938"/>
                  </a:lnTo>
                  <a:lnTo>
                    <a:pt x="17988" y="2678938"/>
                  </a:lnTo>
                  <a:lnTo>
                    <a:pt x="35976" y="2678938"/>
                  </a:lnTo>
                  <a:cubicBezTo>
                    <a:pt x="35976" y="2799207"/>
                    <a:pt x="106040" y="2897378"/>
                    <a:pt x="193012" y="2897378"/>
                  </a:cubicBezTo>
                  <a:lnTo>
                    <a:pt x="8762009" y="2897378"/>
                  </a:lnTo>
                  <a:cubicBezTo>
                    <a:pt x="8848982" y="2897378"/>
                    <a:pt x="8919046" y="2799207"/>
                    <a:pt x="8919046" y="2678938"/>
                  </a:cubicBezTo>
                  <a:lnTo>
                    <a:pt x="8919046" y="269240"/>
                  </a:lnTo>
                  <a:cubicBezTo>
                    <a:pt x="8919046" y="148971"/>
                    <a:pt x="8848982" y="50800"/>
                    <a:pt x="8762009" y="50800"/>
                  </a:cubicBezTo>
                  <a:lnTo>
                    <a:pt x="193012" y="50800"/>
                  </a:lnTo>
                  <a:lnTo>
                    <a:pt x="193012" y="25400"/>
                  </a:lnTo>
                  <a:lnTo>
                    <a:pt x="193012" y="50800"/>
                  </a:lnTo>
                  <a:cubicBezTo>
                    <a:pt x="106040" y="50800"/>
                    <a:pt x="35976" y="148971"/>
                    <a:pt x="35976" y="269240"/>
                  </a:cubicBezTo>
                  <a:close/>
                </a:path>
              </a:pathLst>
            </a:custGeom>
            <a:solidFill>
              <a:srgbClr val="CFD2D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954138" y="6605885"/>
            <a:ext cx="152400" cy="2173040"/>
            <a:chOff x="0" y="0"/>
            <a:chExt cx="203200" cy="2897387"/>
          </a:xfrm>
        </p:grpSpPr>
        <p:sp>
          <p:nvSpPr>
            <p:cNvPr name="Freeform 18" id="18" descr="preencoded.png"/>
            <p:cNvSpPr/>
            <p:nvPr/>
          </p:nvSpPr>
          <p:spPr>
            <a:xfrm flipH="false" flipV="false" rot="0">
              <a:off x="0" y="0"/>
              <a:ext cx="203200" cy="2897378"/>
            </a:xfrm>
            <a:custGeom>
              <a:avLst/>
              <a:gdLst/>
              <a:ahLst/>
              <a:cxnLst/>
              <a:rect r="r" b="b" t="t" l="l"/>
              <a:pathLst>
                <a:path h="2897378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2897378"/>
                  </a:lnTo>
                  <a:lnTo>
                    <a:pt x="0" y="2897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0" t="0" r="-3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428155" y="6908452"/>
            <a:ext cx="3601342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5213F"/>
                </a:solidFill>
                <a:latin typeface="Roboto Slab"/>
                <a:ea typeface="Roboto Slab"/>
                <a:cs typeface="Roboto Slab"/>
                <a:sym typeface="Roboto Slab"/>
              </a:rPr>
              <a:t>Sending with smtplib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28155" y="7445276"/>
            <a:ext cx="6073290" cy="1319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Python's powerful smtplib module will be the primary tool for connecting to the server and transmitting the composed email.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3"/>
              <a:stretch>
                <a:fillRect l="0" t="-14808" r="0" b="-14808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1093872" y="192019"/>
            <a:ext cx="6874222" cy="862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257B8"/>
                </a:solidFill>
                <a:latin typeface="Roboto Slab"/>
                <a:ea typeface="Roboto Slab"/>
                <a:cs typeface="Roboto Slab"/>
                <a:sym typeface="Roboto Slab"/>
              </a:rPr>
              <a:t>Key Implementation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1766650" y="1053853"/>
            <a:ext cx="5245447" cy="3221385"/>
            <a:chOff x="0" y="0"/>
            <a:chExt cx="6993930" cy="42951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993890" cy="4295140"/>
            </a:xfrm>
            <a:custGeom>
              <a:avLst/>
              <a:gdLst/>
              <a:ahLst/>
              <a:cxnLst/>
              <a:rect r="r" b="b" t="t" l="l"/>
              <a:pathLst>
                <a:path h="4295140" w="6993890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937248" y="0"/>
                  </a:lnTo>
                  <a:cubicBezTo>
                    <a:pt x="6968617" y="0"/>
                    <a:pt x="6993890" y="25400"/>
                    <a:pt x="6993890" y="56642"/>
                  </a:cubicBezTo>
                  <a:lnTo>
                    <a:pt x="6993890" y="4238498"/>
                  </a:lnTo>
                  <a:cubicBezTo>
                    <a:pt x="6993890" y="4269867"/>
                    <a:pt x="6968490" y="4295140"/>
                    <a:pt x="6937248" y="4295140"/>
                  </a:cubicBezTo>
                  <a:lnTo>
                    <a:pt x="56642" y="4295140"/>
                  </a:lnTo>
                  <a:cubicBezTo>
                    <a:pt x="25400" y="4295140"/>
                    <a:pt x="0" y="4269740"/>
                    <a:pt x="0" y="4238498"/>
                  </a:cubicBezTo>
                  <a:close/>
                </a:path>
              </a:pathLst>
            </a:custGeom>
            <a:solidFill>
              <a:srgbClr val="E9ECF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2099728" y="1282631"/>
            <a:ext cx="850553" cy="850552"/>
            <a:chOff x="0" y="0"/>
            <a:chExt cx="1134070" cy="1134070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3" b="3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758961" y="1990725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5213F"/>
                </a:solidFill>
                <a:latin typeface="Roboto Slab"/>
                <a:ea typeface="Roboto Slab"/>
                <a:cs typeface="Roboto Slab"/>
                <a:sym typeface="Roboto Slab"/>
              </a:rPr>
              <a:t>Email Composition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191777" y="2666628"/>
            <a:ext cx="4678413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Allow full control over sender, recipients, subject, and body.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1766650" y="6011764"/>
            <a:ext cx="5528965" cy="3221385"/>
            <a:chOff x="0" y="0"/>
            <a:chExt cx="7371953" cy="429518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371887" cy="4295140"/>
            </a:xfrm>
            <a:custGeom>
              <a:avLst/>
              <a:gdLst/>
              <a:ahLst/>
              <a:cxnLst/>
              <a:rect r="r" b="b" t="t" l="l"/>
              <a:pathLst>
                <a:path h="4295140" w="7371887">
                  <a:moveTo>
                    <a:pt x="0" y="56642"/>
                  </a:moveTo>
                  <a:cubicBezTo>
                    <a:pt x="0" y="25400"/>
                    <a:pt x="17533" y="0"/>
                    <a:pt x="39098" y="0"/>
                  </a:cubicBezTo>
                  <a:lnTo>
                    <a:pt x="7332789" y="0"/>
                  </a:lnTo>
                  <a:cubicBezTo>
                    <a:pt x="7354442" y="0"/>
                    <a:pt x="7371887" y="25400"/>
                    <a:pt x="7371887" y="56642"/>
                  </a:cubicBezTo>
                  <a:lnTo>
                    <a:pt x="7371887" y="4238498"/>
                  </a:lnTo>
                  <a:cubicBezTo>
                    <a:pt x="7371887" y="4269867"/>
                    <a:pt x="7354354" y="4295140"/>
                    <a:pt x="7332789" y="4295140"/>
                  </a:cubicBezTo>
                  <a:lnTo>
                    <a:pt x="39098" y="4295140"/>
                  </a:lnTo>
                  <a:cubicBezTo>
                    <a:pt x="17533" y="4295140"/>
                    <a:pt x="0" y="4269740"/>
                    <a:pt x="0" y="4238498"/>
                  </a:cubicBezTo>
                  <a:close/>
                </a:path>
              </a:pathLst>
            </a:custGeom>
            <a:solidFill>
              <a:srgbClr val="E9ECF2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099727" y="6295132"/>
            <a:ext cx="850552" cy="850552"/>
            <a:chOff x="0" y="0"/>
            <a:chExt cx="1134070" cy="1134070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3" b="3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513023" y="7353523"/>
            <a:ext cx="3752701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5213F"/>
                </a:solidFill>
                <a:latin typeface="Roboto Slab"/>
                <a:ea typeface="Roboto Slab"/>
                <a:cs typeface="Roboto Slab"/>
                <a:sym typeface="Roboto Slab"/>
              </a:rPr>
              <a:t>Robust Error Handling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317502" y="7947124"/>
            <a:ext cx="4694596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Manage invalid addresses, failed deliveries, and network issues.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9879" y="2607849"/>
            <a:ext cx="10326721" cy="5808781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3"/>
              <a:stretch>
                <a:fillRect l="0" t="-9313" r="0" b="-9313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82197" y="138093"/>
            <a:ext cx="9020078" cy="5641862"/>
            <a:chOff x="0" y="0"/>
            <a:chExt cx="24384000" cy="1525165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5251658"/>
            </a:xfrm>
            <a:custGeom>
              <a:avLst/>
              <a:gdLst/>
              <a:ahLst/>
              <a:cxnLst/>
              <a:rect r="r" b="b" t="t" l="l"/>
              <a:pathLst>
                <a:path h="15251658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5251658"/>
                  </a:lnTo>
                  <a:lnTo>
                    <a:pt x="0" y="15251658"/>
                  </a:lnTo>
                  <a:close/>
                </a:path>
              </a:pathLst>
            </a:custGeom>
            <a:blipFill>
              <a:blip r:embed="rId4"/>
              <a:stretch>
                <a:fillRect l="0" t="-7790" r="0" b="-779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735489"/>
            <a:ext cx="6989043" cy="567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62"/>
              </a:lnSpc>
              <a:spcBef>
                <a:spcPct val="0"/>
              </a:spcBef>
            </a:pPr>
            <a:r>
              <a:rPr lang="en-US" b="true" sz="3649">
                <a:solidFill>
                  <a:srgbClr val="3257B8"/>
                </a:solidFill>
                <a:latin typeface="Roboto Slab Bold"/>
                <a:ea typeface="Roboto Slab Bold"/>
                <a:cs typeface="Roboto Slab Bold"/>
                <a:sym typeface="Roboto Slab Bold"/>
              </a:rPr>
              <a:t>Mail Sent and how it is showing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11703" y="0"/>
            <a:ext cx="9982269" cy="6692953"/>
            <a:chOff x="0" y="0"/>
            <a:chExt cx="24810931" cy="166353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10931" cy="16635337"/>
            </a:xfrm>
            <a:custGeom>
              <a:avLst/>
              <a:gdLst/>
              <a:ahLst/>
              <a:cxnLst/>
              <a:rect r="r" b="b" t="t" l="l"/>
              <a:pathLst>
                <a:path h="16635337" w="24810931">
                  <a:moveTo>
                    <a:pt x="0" y="0"/>
                  </a:moveTo>
                  <a:lnTo>
                    <a:pt x="24810931" y="0"/>
                  </a:lnTo>
                  <a:lnTo>
                    <a:pt x="24810931" y="16635337"/>
                  </a:lnTo>
                  <a:lnTo>
                    <a:pt x="0" y="16635337"/>
                  </a:lnTo>
                  <a:close/>
                </a:path>
              </a:pathLst>
            </a:custGeom>
            <a:blipFill>
              <a:blip r:embed="rId3"/>
              <a:stretch>
                <a:fillRect l="0" t="-4370" r="0" b="-437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44656" y="4843016"/>
            <a:ext cx="5245447" cy="3004245"/>
            <a:chOff x="0" y="0"/>
            <a:chExt cx="6993930" cy="40056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993890" cy="4005707"/>
            </a:xfrm>
            <a:custGeom>
              <a:avLst/>
              <a:gdLst/>
              <a:ahLst/>
              <a:cxnLst/>
              <a:rect r="r" b="b" t="t" l="l"/>
              <a:pathLst>
                <a:path h="4005707" w="6993890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750050" y="0"/>
                  </a:lnTo>
                  <a:cubicBezTo>
                    <a:pt x="6884670" y="0"/>
                    <a:pt x="6993890" y="109220"/>
                    <a:pt x="6993890" y="243840"/>
                  </a:cubicBezTo>
                  <a:lnTo>
                    <a:pt x="6993890" y="3761867"/>
                  </a:lnTo>
                  <a:cubicBezTo>
                    <a:pt x="6993890" y="3896487"/>
                    <a:pt x="6884670" y="4005707"/>
                    <a:pt x="6750050" y="4005707"/>
                  </a:cubicBezTo>
                  <a:lnTo>
                    <a:pt x="243840" y="4005707"/>
                  </a:lnTo>
                  <a:cubicBezTo>
                    <a:pt x="109220" y="4005707"/>
                    <a:pt x="0" y="3896487"/>
                    <a:pt x="0" y="3761867"/>
                  </a:cubicBezTo>
                  <a:close/>
                </a:path>
              </a:pathLst>
            </a:custGeom>
            <a:solidFill>
              <a:srgbClr val="FBFCF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92238" y="4985296"/>
            <a:ext cx="5245447" cy="152400"/>
            <a:chOff x="0" y="0"/>
            <a:chExt cx="6993930" cy="2032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6993890" cy="203200"/>
            </a:xfrm>
            <a:custGeom>
              <a:avLst/>
              <a:gdLst/>
              <a:ahLst/>
              <a:cxnLst/>
              <a:rect r="r" b="b" t="t" l="l"/>
              <a:pathLst>
                <a:path h="203200" w="6993890">
                  <a:moveTo>
                    <a:pt x="0" y="0"/>
                  </a:moveTo>
                  <a:lnTo>
                    <a:pt x="6993890" y="0"/>
                  </a:lnTo>
                  <a:lnTo>
                    <a:pt x="6993890" y="203200"/>
                  </a:lnTo>
                  <a:lnTo>
                    <a:pt x="0" y="203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6" t="0" r="-27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3189610" y="4598194"/>
            <a:ext cx="850552" cy="850553"/>
            <a:chOff x="0" y="0"/>
            <a:chExt cx="1134070" cy="113407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3" b="3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8718575" y="4598194"/>
            <a:ext cx="850552" cy="850553"/>
            <a:chOff x="0" y="0"/>
            <a:chExt cx="1134070" cy="1134070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3" b="3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9569128" y="5448746"/>
            <a:ext cx="8658912" cy="4185141"/>
          </a:xfrm>
          <a:custGeom>
            <a:avLst/>
            <a:gdLst/>
            <a:ahLst/>
            <a:cxnLst/>
            <a:rect r="r" b="b" t="t" l="l"/>
            <a:pathLst>
              <a:path h="4185141" w="8658912">
                <a:moveTo>
                  <a:pt x="0" y="0"/>
                </a:moveTo>
                <a:lnTo>
                  <a:pt x="8658911" y="0"/>
                </a:lnTo>
                <a:lnTo>
                  <a:pt x="8658911" y="4185141"/>
                </a:lnTo>
                <a:lnTo>
                  <a:pt x="0" y="41851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91939" y="312535"/>
            <a:ext cx="6550881" cy="862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257B8"/>
                </a:solidFill>
                <a:latin typeface="Roboto Slab"/>
                <a:ea typeface="Roboto Slab"/>
                <a:cs typeface="Roboto Slab"/>
                <a:sym typeface="Roboto Slab"/>
              </a:rPr>
              <a:t> Optional Features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3855" y="5713065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5213F"/>
                </a:solidFill>
                <a:latin typeface="Roboto Slab"/>
                <a:ea typeface="Roboto Slab"/>
                <a:cs typeface="Roboto Slab"/>
                <a:sym typeface="Roboto Slab"/>
              </a:rPr>
              <a:t>Attachment Support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3855" y="6249889"/>
            <a:ext cx="4602212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5213F"/>
                </a:solidFill>
                <a:latin typeface="Roboto"/>
                <a:ea typeface="Roboto"/>
                <a:cs typeface="Roboto"/>
                <a:sym typeface="Roboto"/>
              </a:rPr>
              <a:t>Extend your client to handle file attachments, expanding email functionality.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3"/>
              <a:stretch>
                <a:fillRect l="0" t="-17146" r="0" b="-17146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DAG5rhptmM0</dc:identifier>
  <dcterms:modified xsi:type="dcterms:W3CDTF">2011-08-01T06:04:30Z</dcterms:modified>
  <cp:revision>1</cp:revision>
  <dc:title>2102006_ChandraBindu</dc:title>
</cp:coreProperties>
</file>

<file path=docProps/thumbnail.jpeg>
</file>